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6" r:id="rId3"/>
    <p:sldId id="293" r:id="rId4"/>
    <p:sldId id="318" r:id="rId5"/>
    <p:sldId id="322" r:id="rId6"/>
    <p:sldId id="324" r:id="rId7"/>
    <p:sldId id="305" r:id="rId8"/>
    <p:sldId id="325" r:id="rId9"/>
    <p:sldId id="326" r:id="rId10"/>
    <p:sldId id="320" r:id="rId11"/>
    <p:sldId id="328" r:id="rId12"/>
    <p:sldId id="329" r:id="rId13"/>
    <p:sldId id="321" r:id="rId14"/>
    <p:sldId id="314" r:id="rId15"/>
    <p:sldId id="300" r:id="rId16"/>
  </p:sldIdLst>
  <p:sldSz cx="9144000" cy="6858000" type="screen4x3"/>
  <p:notesSz cx="6667500" cy="9904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28" autoAdjust="0"/>
    <p:restoredTop sz="81589" autoAdjust="0"/>
  </p:normalViewPr>
  <p:slideViewPr>
    <p:cSldViewPr>
      <p:cViewPr varScale="1">
        <p:scale>
          <a:sx n="68" d="100"/>
          <a:sy n="68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notesViewPr>
    <p:cSldViewPr>
      <p:cViewPr varScale="1">
        <p:scale>
          <a:sx n="54" d="100"/>
          <a:sy n="54" d="100"/>
        </p:scale>
        <p:origin x="-1230" y="-108"/>
      </p:cViewPr>
      <p:guideLst>
        <p:guide orient="horz" pos="3120"/>
        <p:guide pos="21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7FCD5-557B-4D03-8B7F-9A984A945F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mn-MN"/>
        </a:p>
      </dgm:t>
    </dgm:pt>
    <dgm:pt modelId="{CC7817C0-1330-40A9-849F-70573F4D02F2}">
      <dgm:prSet phldrT="[Text]" custT="1"/>
      <dgm:spPr/>
      <dgm:t>
        <a:bodyPr/>
        <a:lstStyle/>
        <a:p>
          <a:pPr algn="just"/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 Сонгуулийн төв байгууллага</a:t>
          </a:r>
        </a:p>
        <a:p>
          <a:pPr algn="just"/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 Аймаг, нийслэлийн сонгуулийн хороо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/5</a:t>
          </a:r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-9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</a:t>
          </a:r>
          <a:endParaRPr lang="mn-MN" sz="32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 Сум, дүүргийн сонгуулийн хороо 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/5</a:t>
          </a:r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-9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</a:t>
          </a:r>
          <a:endParaRPr lang="mn-MN" sz="32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 Санал авах нэгж буюу санал авах байр 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</a:t>
          </a:r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5-7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</a:t>
          </a:r>
          <a:endParaRPr lang="mn-MN" sz="32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 Төв комисс - 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</a:t>
          </a:r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7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</a:t>
          </a:r>
          <a:endParaRPr lang="mn-MN" sz="32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r>
            <a:rPr lang="mn-MN" sz="3200" dirty="0" smtClean="0">
              <a:latin typeface="Times New Roman" pitchFamily="18" charset="0"/>
              <a:cs typeface="Times New Roman" pitchFamily="18" charset="0"/>
            </a:rPr>
            <a:t>- Салбар комисс 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/3-7/</a:t>
          </a:r>
          <a:endParaRPr lang="mn-MN" sz="3200" dirty="0" smtClean="0">
            <a:latin typeface="Times New Roman" pitchFamily="18" charset="0"/>
            <a:cs typeface="Times New Roman" pitchFamily="18" charset="0"/>
          </a:endParaRPr>
        </a:p>
        <a:p>
          <a:pPr algn="just"/>
          <a:endParaRPr lang="mn-MN" sz="3200" dirty="0">
            <a:latin typeface="Times New Roman" pitchFamily="18" charset="0"/>
            <a:cs typeface="Times New Roman" pitchFamily="18" charset="0"/>
          </a:endParaRPr>
        </a:p>
      </dgm:t>
    </dgm:pt>
    <dgm:pt modelId="{97E6420E-3846-4886-B14B-F4D913EC640A}" type="sibTrans" cxnId="{5084C7C6-F83D-4FB0-90A8-78920C45D9A6}">
      <dgm:prSet/>
      <dgm:spPr/>
      <dgm:t>
        <a:bodyPr/>
        <a:lstStyle/>
        <a:p>
          <a:endParaRPr lang="mn-MN"/>
        </a:p>
      </dgm:t>
    </dgm:pt>
    <dgm:pt modelId="{12F316D3-1A7A-4516-A5AC-8943DCB6A874}" type="parTrans" cxnId="{5084C7C6-F83D-4FB0-90A8-78920C45D9A6}">
      <dgm:prSet/>
      <dgm:spPr/>
      <dgm:t>
        <a:bodyPr/>
        <a:lstStyle/>
        <a:p>
          <a:endParaRPr lang="mn-MN"/>
        </a:p>
      </dgm:t>
    </dgm:pt>
    <dgm:pt modelId="{94656CBE-E31A-454C-9635-3A9188DA7EE9}" type="pres">
      <dgm:prSet presAssocID="{68A7FCD5-557B-4D03-8B7F-9A984A945F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2DC0C2-9552-4255-87BB-A034A4236858}" type="pres">
      <dgm:prSet presAssocID="{CC7817C0-1330-40A9-849F-70573F4D02F2}" presName="parentText" presStyleLbl="node1" presStyleIdx="0" presStyleCnt="1" custScaleY="532665" custLinFactNeighborX="-929">
        <dgm:presLayoutVars>
          <dgm:chMax val="0"/>
          <dgm:bulletEnabled val="1"/>
        </dgm:presLayoutVars>
      </dgm:prSet>
      <dgm:spPr/>
      <dgm:t>
        <a:bodyPr/>
        <a:lstStyle/>
        <a:p>
          <a:endParaRPr lang="mn-MN"/>
        </a:p>
      </dgm:t>
    </dgm:pt>
  </dgm:ptLst>
  <dgm:cxnLst>
    <dgm:cxn modelId="{126B7547-0E0F-49A0-A84E-8BD700691E37}" type="presOf" srcId="{68A7FCD5-557B-4D03-8B7F-9A984A945F9B}" destId="{94656CBE-E31A-454C-9635-3A9188DA7EE9}" srcOrd="0" destOrd="0" presId="urn:microsoft.com/office/officeart/2005/8/layout/vList2"/>
    <dgm:cxn modelId="{5084C7C6-F83D-4FB0-90A8-78920C45D9A6}" srcId="{68A7FCD5-557B-4D03-8B7F-9A984A945F9B}" destId="{CC7817C0-1330-40A9-849F-70573F4D02F2}" srcOrd="0" destOrd="0" parTransId="{12F316D3-1A7A-4516-A5AC-8943DCB6A874}" sibTransId="{97E6420E-3846-4886-B14B-F4D913EC640A}"/>
    <dgm:cxn modelId="{12287B4F-A39B-4FFC-8C1A-BD6E9707BF15}" type="presOf" srcId="{CC7817C0-1330-40A9-849F-70573F4D02F2}" destId="{FA2DC0C2-9552-4255-87BB-A034A4236858}" srcOrd="0" destOrd="0" presId="urn:microsoft.com/office/officeart/2005/8/layout/vList2"/>
    <dgm:cxn modelId="{1DC4BF78-D328-42D4-9811-C1E00CCDECFB}" type="presParOf" srcId="{94656CBE-E31A-454C-9635-3A9188DA7EE9}" destId="{FA2DC0C2-9552-4255-87BB-A034A4236858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854" cy="4955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137" y="0"/>
            <a:ext cx="2889854" cy="4955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21CF3-CE37-45AE-9AF0-1321F3B44D0A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8838" y="742950"/>
            <a:ext cx="4949825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354" y="4705273"/>
            <a:ext cx="5332792" cy="4456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163"/>
            <a:ext cx="2889854" cy="4955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137" y="9407163"/>
            <a:ext cx="2889854" cy="4955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5F6DC-11C7-41BA-9E00-196A4F8F9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F6DC-11C7-41BA-9E00-196A4F8F93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F6DC-11C7-41BA-9E00-196A4F8F93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mn-MN" dirty="0" smtClean="0"/>
              <a:t>Анхан шатны баримтын бүрдүүлэлт</a:t>
            </a:r>
            <a:r>
              <a:rPr lang="mn-MN" baseline="0" dirty="0" smtClean="0"/>
              <a:t> сайн хийх</a:t>
            </a:r>
          </a:p>
          <a:p>
            <a:pPr marL="171450" indent="-171450">
              <a:buFontTx/>
              <a:buChar char="-"/>
            </a:pPr>
            <a:r>
              <a:rPr lang="mn-MN" baseline="0" dirty="0" smtClean="0"/>
              <a:t>Зардлын зүйл ангийн дагуу зарцуулна</a:t>
            </a:r>
          </a:p>
          <a:p>
            <a:pPr marL="171450" indent="-171450">
              <a:buFontTx/>
              <a:buChar char="-"/>
            </a:pPr>
            <a:r>
              <a:rPr lang="mn-MN" baseline="0" dirty="0" smtClean="0"/>
              <a:t>Техник тоног төхөөрөмж авч болохгүй</a:t>
            </a:r>
            <a:endParaRPr lang="mn-MN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F6DC-11C7-41BA-9E00-196A4F8F93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F6DC-11C7-41BA-9E00-196A4F8F93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4320" lvl="0" indent="-274320" algn="l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Техникийн тооллого:</a:t>
            </a:r>
          </a:p>
          <a:p>
            <a:pPr marL="274320" lvl="0" indent="-274320" algn="just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13. Санал хураалт дуусмагц с</a:t>
            </a:r>
            <a:r>
              <a:rPr lang="mn-MN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ум, дүүргийн сонгуулийн хороо харьяа хэсгээс 50 хүртэл хувийг сонгож 24 цагийн дотор. </a:t>
            </a:r>
            <a:endParaRPr lang="mn-MN" sz="1200" spc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320" lvl="0" indent="-274320" algn="l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spc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mn-MN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Ажиглагч, хэвлэл мэдээллийн байгууллагын төлөөлөл байлцана.</a:t>
            </a:r>
          </a:p>
          <a:p>
            <a:pPr marL="274320" lvl="0" indent="-274320" algn="l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Гомдол маргаан шийдвэрлэх харьяалал:</a:t>
            </a:r>
          </a:p>
          <a:p>
            <a:pPr lvl="0" algn="just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14. Сонгуулийн байгууллагад гаргасан өргөдөл гомдлыг сонгуулийн байгууллага эрх хэмжээнийхээ хүрээнд шийдвэрлэнэ.</a:t>
            </a:r>
          </a:p>
          <a:p>
            <a:pPr lvl="0" algn="just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Сонгуулийн байгууллагын /байнгын бус/ гаргасан шийдвэрт холбогдуулан харьяалах нутаг дэвсгэрийн захиргааны хэргийн анхан шатны шүүхэд 10 хоногийн дотор нэхэмжлэл гаргана. Анхан шат – 30 хоног, </a:t>
            </a:r>
          </a:p>
          <a:p>
            <a:pPr lvl="0" algn="just">
              <a:lnSpc>
                <a:spcPct val="145000"/>
              </a:lnSpc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mn-MN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   Давж заалдах болон хяналт – тус бүр 21 хоног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5F6DC-11C7-41BA-9E00-196A4F8F93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inish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689214"/>
            <a:ext cx="1378836" cy="15205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1000" y="2362200"/>
            <a:ext cx="8382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4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СОНГУУЛИЙН ТУХАЙ ХУУЛЬ</a:t>
            </a:r>
          </a:p>
          <a:p>
            <a:pPr algn="ctr"/>
            <a:endParaRPr lang="mn-MN" sz="4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mn-MN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2015.12.25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байгууллага</a:t>
            </a:r>
            <a:endParaRPr lang="mn-MN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81000" y="1524000"/>
          <a:ext cx="8534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066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/>
          </a:bodyPr>
          <a:lstStyle/>
          <a:p>
            <a: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 зохион байгуулах зардал</a:t>
            </a:r>
            <a:endParaRPr lang="en-US" sz="3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524000"/>
            <a:ext cx="8229600" cy="4602164"/>
          </a:xfrm>
        </p:spPr>
        <p:txBody>
          <a:bodyPr>
            <a:normAutofit/>
          </a:bodyPr>
          <a:lstStyle/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Улсын төсвөөс:</a:t>
            </a:r>
          </a:p>
          <a:p>
            <a:pPr lvl="1">
              <a:buFont typeface="Arial" pitchFamily="34" charset="0"/>
              <a:buChar char="•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хороод</a:t>
            </a:r>
          </a:p>
          <a:p>
            <a:pPr lvl="1">
              <a:buFont typeface="Arial" pitchFamily="34" charset="0"/>
              <a:buChar char="•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Улсын бүртгэлийн байгууллага</a:t>
            </a:r>
          </a:p>
          <a:p>
            <a:pPr lvl="1">
              <a:buFont typeface="Arial" pitchFamily="34" charset="0"/>
              <a:buChar char="•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Цагдаагийн байгууллага. </a:t>
            </a:r>
          </a:p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Орон нутгийн төсөв – нөхөн, дахин, ээлжит бус</a:t>
            </a:r>
          </a:p>
          <a:p>
            <a:pPr>
              <a:buFont typeface="Wingdings" pitchFamily="2" charset="2"/>
              <a:buChar char="Ø"/>
            </a:pPr>
            <a:endParaRPr lang="mn-MN" sz="1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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Зардлын гүйцэтгэлд төрийн болон орон      </a:t>
            </a:r>
          </a:p>
          <a:p>
            <a:pPr>
              <a:buNone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нутгийн аудитын байгууллага аудит хийнэ.</a:t>
            </a: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90800" y="1219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62000" y="4953000"/>
            <a:ext cx="7848600" cy="990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59436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хороод зардлын тайлангаа аудитын байгууллагад гаргаж өгөөгүй тохиолдолд  сахилгын хариуцлага ногдуулна.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rmAutofit/>
          </a:bodyPr>
          <a:lstStyle/>
          <a:p>
            <a: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Нам, эвсэл, нэр дэвшигчдийн сонгуулийн зардал:</a:t>
            </a:r>
            <a:endParaRPr lang="en-US" sz="3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Дараах хөрөнгөөс бүрдэнэ: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Хандив /мөнгөн, мөнгөн бус/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Намын өөрийн хөрөнгө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дэвшигчийн өөрийн хөрөнгө.</a:t>
            </a:r>
          </a:p>
          <a:p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Зардлын дээд хэмжээг аудитын байгууллага тогтооно.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Ерөнхийлөгчийн сонгууль </a:t>
            </a:r>
          </a:p>
          <a:p>
            <a:pPr lvl="1">
              <a:buNone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нам-6,8 тэрбум, нэр дэвшигч 3,9 тэрбум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УИХ-ын сонгууль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Орон нутгийн сонгууль</a:t>
            </a: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90800" y="13700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ажиллагаа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3962400"/>
          </a:xfrm>
        </p:spPr>
        <p:txBody>
          <a:bodyPr>
            <a:noAutofit/>
          </a:bodyPr>
          <a:lstStyle/>
          <a:p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Зөөврийн битүүмжилсэн хайрцаг </a:t>
            </a:r>
            <a:endParaRPr lang="mn-MN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Байнгын бус ажиллагаатай сонгуулийн байгууллагын ажилтнууд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МТ-ийн даамал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авах байрны хамгаалалтад ажиллаж буй цагдаа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Иргэний бүртгэлийн итгэмжлэгдсэн ажилтан.</a:t>
            </a:r>
          </a:p>
          <a:p>
            <a:pPr>
              <a:buNone/>
            </a:pPr>
            <a:endParaRPr lang="mn-MN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3622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Техникийн тооллого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362200" y="12176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8800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mn-M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Сум, дүүргийн сонгуулийн хороо с</a:t>
            </a:r>
            <a:r>
              <a:rPr kumimoji="0" lang="mn-M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анал 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хураалт дуусмагц сонгоно.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Харъяа хэсгийн 50% хүртэл сонгоно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цагийн дотор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Ажиглагч, хэвлэл мэдээллийн ажилтан байлцана.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752600"/>
            <a:ext cx="2907590" cy="18154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19400" y="3911025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gec.gov.mn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209800" y="1371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2006.01.12 – Сонгуулийн төв байгууллагын тухай хууль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2011.11.10 – Сонгуулийн автоматжуулсан системийн тухай хууль</a:t>
            </a:r>
          </a:p>
          <a:p>
            <a:pPr>
              <a:buFont typeface="Times New Roman" pitchFamily="18" charset="0"/>
              <a:buChar char="×"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2011.12.15 – Монгол Улсын Их Хурлын сонгуулийн тухай хууль</a:t>
            </a:r>
          </a:p>
          <a:p>
            <a:pPr>
              <a:buFont typeface="Times New Roman" pitchFamily="18" charset="0"/>
              <a:buChar char="×"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2012.04.27 – Нийслэлийн ИТХ-ын сонгуулийн тухай хууль</a:t>
            </a:r>
          </a:p>
          <a:p>
            <a:pPr>
              <a:buFont typeface="Times New Roman" pitchFamily="18" charset="0"/>
              <a:buChar char="×"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2012.09.14 – Аймаг, сум, дүүргийн ИТХ-ын сонгуулийн тухай хууль</a:t>
            </a:r>
          </a:p>
          <a:p>
            <a:pPr>
              <a:buFont typeface="Times New Roman" pitchFamily="18" charset="0"/>
              <a:buChar char="×"/>
            </a:pPr>
            <a:r>
              <a:rPr lang="mn-M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2012.12.21 – Монгол Улсын Ерөнхийлөгчийн сонгуулийн тухай хууль</a:t>
            </a:r>
          </a:p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2015.12.25 - СОНГУУЛИЙН ТУХАЙ ХУУЛЬ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хууль тогтоомж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7391400" cy="4190999"/>
          </a:xfrm>
        </p:spPr>
        <p:txBody>
          <a:bodyPr>
            <a:normAutofit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хэсэг</a:t>
            </a:r>
          </a:p>
          <a:p>
            <a:pPr lvl="2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1-р хэсэг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Сонгуулийн үйл ажиллагааны ерөнхий зохицуулалт</a:t>
            </a:r>
          </a:p>
          <a:p>
            <a:pPr lvl="2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2-р хэсэг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УИХ, Ерөнхийлөгч, Орон нутгийн сонгууль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 нэр дэвшүүлэх, нэр дэвшигчийг бүртгэх, дүн гаргах зэрэг сонгууль тус бүрийн онцлог зохицуулалтууд/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 бүлэг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166 зүйл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Хуулийн бүтэц: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2209800" y="1143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229600" cy="1143000"/>
          </a:xfrm>
        </p:spPr>
        <p:txBody>
          <a:bodyPr/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 гол өөрчлөлтүүд: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382000" cy="5029200"/>
          </a:xfrm>
        </p:spPr>
        <p:txBody>
          <a:bodyPr>
            <a:normAutofit fontScale="92500" lnSpcReduction="1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 явагдах хугацаа – ээлжит болон нөхөн.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тогтолцоо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 – нэг мандаттай мажоритар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 – олон мандаттай мажоритар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Гүйцэтгэх ажлын чиг үүргийн хуваарилалт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СНЖ, хамгаалалт, зардлын хэмжээ, хяналт г.м.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Байнгын бус ажиллагаатай сонгуулийн байгууллага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ажилтны мэдээллийн сан</a:t>
            </a:r>
          </a:p>
          <a:p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667000" y="990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 гол өөрчлөлтүүд: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>
            <a:normAutofit fontScale="77500" lnSpcReduction="2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хандив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сая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15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сая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дэвшигчдийн бүртгэл 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Ерөнхийлөгч, УИХ – СЕХ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 – тухайн шатны сонгуулийн хороо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Сурталчилгаа – хууль бус сурталчилгаа, зөрчил мэдээлэх</a:t>
            </a:r>
          </a:p>
          <a:p>
            <a:pPr algn="just">
              <a:lnSpc>
                <a:spcPct val="145000"/>
              </a:lnSpc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Саналын хуудас – брайль хавтас, 2 талтай</a:t>
            </a:r>
          </a:p>
          <a:p>
            <a:pPr algn="just">
              <a:lnSpc>
                <a:spcPct val="145000"/>
              </a:lnSpc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 - нэр дэвшигчдийн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20%-иас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доошгүй нь аль нэг хүйсийнх байна.</a:t>
            </a:r>
          </a:p>
          <a:p>
            <a:pPr algn="just">
              <a:lnSpc>
                <a:spcPct val="145000"/>
              </a:lnSpc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хамгийн олон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санал авснаар сонгогдсон тооцогдоно. /босго байхгүй/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209800" y="1371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 гол өөрчлөлтүүд: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>
            <a:normAutofit fontScale="85000" lnSpcReduction="2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Сурталчилгааны хугацаа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7, 19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</a:t>
            </a:r>
          </a:p>
          <a:p>
            <a:pPr lvl="0">
              <a:lnSpc>
                <a:spcPct val="145000"/>
              </a:lnSpc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Бизнесийн зорилгоор байнга ашиглагддаг сурталчилгааны самбарыг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ашиглахгүй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45000"/>
              </a:lnSpc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Зурагт самбарыг зөвхөн нийтийн эзэмшлийн гудамж, талбайд түр хугацаагаар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үнэ төлбөргүй 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байрлуулна.</a:t>
            </a:r>
          </a:p>
          <a:p>
            <a:pPr>
              <a:lnSpc>
                <a:spcPct val="145000"/>
              </a:lnSpc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сурталчилгааны цахим хуудсаас бусад цахим хуудсаар </a:t>
            </a: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зөвхөн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сонгуулийн сурталчилгааны цахим хуудсын хаяг, нам, эвсэл, нэр дэвшигчийн нэр, сонгуулийн уриаг сурталчилна.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209800" y="1371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Ээлжит сонгуулийн </a:t>
            </a:r>
            <a:b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өдөр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2437"/>
            <a:ext cx="8382000" cy="4830763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Ерөнхийлөгчийн сонгууль 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6-р сарын сүүлийн хагас /2017.6.26/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УИХ-ын болон Аймаг, нийслэлийн ИТХ-ын сонгууль 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6-р сарын сүүлийн хагас 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Сум, дүүргийн ИТХ-ын сонгууль </a:t>
            </a:r>
          </a:p>
          <a:p>
            <a:pPr lvl="1"/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10-р сарын сүүлийн хагас 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авах өдрийг 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150-иас доошгүй </a:t>
            </a: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хоногийн өмнө тогтооно. </a:t>
            </a:r>
          </a:p>
          <a:p>
            <a:pPr>
              <a:buNone/>
            </a:pP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209800" y="13716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тойрог, 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нутаг дэвсгэр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133599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Ерөнхийлөгч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МУ-ын нутаг дэвсгэр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 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76 тойрог </a:t>
            </a:r>
          </a:p>
          <a:p>
            <a:pPr lvl="1"/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Орон нутаг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 – төвийн баг, сум тус бүр 1 тойрог 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Нийслэл – хороо бүр 1 тойрог. 2 буюу хэд хэдэн хороог нэгтгэж болно.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 – баг бүр 1 тойрог</a:t>
            </a:r>
          </a:p>
          <a:p>
            <a:pPr lvl="1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Дүүрэг – хороо бүр 1 тойрог</a:t>
            </a: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s://upload.wikimedia.org/wikipedia/commons/thumb/7/7e/Mongolian_Aimags,_Mongolia.png/500px-Mongolian_Aimags,_Mongoli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191000"/>
            <a:ext cx="3733800" cy="1837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362200" y="13700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хэсэг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1600201"/>
            <a:ext cx="7772400" cy="4800600"/>
          </a:xfrm>
        </p:spPr>
        <p:txBody>
          <a:bodyPr>
            <a:normAutofit fontScale="92500" lnSpcReduction="10000"/>
          </a:bodyPr>
          <a:lstStyle/>
          <a:p>
            <a:r>
              <a:rPr lang="mn-MN" sz="35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Сонгогчийн тоо: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Суманд – 2000-аас дээшгүй</a:t>
            </a:r>
          </a:p>
          <a:p>
            <a:pPr lvl="1">
              <a:buFont typeface="Arial" pitchFamily="34" charset="0"/>
              <a:buChar char="•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Аймгийн төвд – 2500-аас дээшгүй</a:t>
            </a:r>
          </a:p>
          <a:p>
            <a:pPr lvl="1">
              <a:buFont typeface="Arial" pitchFamily="34" charset="0"/>
              <a:buChar char="•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Дүүрэгт – 3000-аас дээшгүй. </a:t>
            </a:r>
          </a:p>
          <a:p>
            <a:r>
              <a:rPr lang="mn-MN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Хэсгийн дугаар – давхардахгүй. ОӨУБЕГ</a:t>
            </a:r>
          </a:p>
          <a:p>
            <a:r>
              <a:rPr lang="mn-MN" sz="3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2078 хэсэг байгуулагдсан.</a:t>
            </a:r>
          </a:p>
          <a:p>
            <a:pPr>
              <a:buFont typeface="Wingdings" pitchFamily="2" charset="2"/>
              <a:buChar char="Ø"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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Дараагийн ээлжит сонгууль хүртэл өөрчлөхгүй</a:t>
            </a:r>
          </a:p>
          <a:p>
            <a:pPr>
              <a:buFont typeface="Wingdings" pitchFamily="2" charset="2"/>
              <a:buChar char="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Баг, хороог бусад баг хороотой нийлүүлж хэсэг байгуулахыг хориглоно.</a:t>
            </a: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362200" y="12192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62000" y="4876800"/>
            <a:ext cx="7620000" cy="1447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662</Words>
  <Application>Microsoft Office PowerPoint</Application>
  <PresentationFormat>On-screen Show (4:3)</PresentationFormat>
  <Paragraphs>126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Сонгуулийн хууль тогтоомж</vt:lpstr>
      <vt:lpstr>Хуулийн бүтэц:</vt:lpstr>
      <vt:lpstr>Гол гол өөрчлөлтүүд:</vt:lpstr>
      <vt:lpstr>Гол гол өөрчлөлтүүд:</vt:lpstr>
      <vt:lpstr>Гол гол өөрчлөлтүүд:</vt:lpstr>
      <vt:lpstr>Ээлжит сонгуулийн  санал авах өдөр</vt:lpstr>
      <vt:lpstr>Сонгуулийн тойрог,  нутаг дэвсгэр</vt:lpstr>
      <vt:lpstr>Сонгуулийн хэсэг</vt:lpstr>
      <vt:lpstr>Сонгуулийн байгууллага</vt:lpstr>
      <vt:lpstr>Сонгууль зохион байгуулах зардал</vt:lpstr>
      <vt:lpstr>Нам, эвсэл, нэр дэвшигчдийн сонгуулийн зардал:</vt:lpstr>
      <vt:lpstr>Санал авах ажиллагаа 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Bat-Erdene</cp:lastModifiedBy>
  <cp:revision>704</cp:revision>
  <dcterms:created xsi:type="dcterms:W3CDTF">2011-11-18T12:46:37Z</dcterms:created>
  <dcterms:modified xsi:type="dcterms:W3CDTF">2017-03-17T05:16:06Z</dcterms:modified>
</cp:coreProperties>
</file>